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Lst>
  <p:sldIdLst>
    <p:sldId id="257" r:id="rId2"/>
    <p:sldId id="260" r:id="rId3"/>
    <p:sldId id="264" r:id="rId4"/>
    <p:sldId id="265" r:id="rId5"/>
    <p:sldId id="261" r:id="rId6"/>
    <p:sldId id="262" r:id="rId7"/>
    <p:sldId id="271" r:id="rId8"/>
    <p:sldId id="266" r:id="rId9"/>
    <p:sldId id="272" r:id="rId10"/>
    <p:sldId id="273" r:id="rId11"/>
    <p:sldId id="274" r:id="rId12"/>
    <p:sldId id="268" r:id="rId13"/>
    <p:sldId id="267" r:id="rId14"/>
    <p:sldId id="270"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2/6/2020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2/6/2020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2/6/2020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2/6/2020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2/6/2020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2/6/2020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2/6/2020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sz="4400" dirty="0"/>
              <a:t>MEDITATION AND LEADERSHIP</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dirty="0"/>
              <a:t>Genius makers presentation</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 close up of a logo&#10;&#10;Description automatically generated">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normAutofit/>
          </a:bodyPr>
          <a:lstStyle/>
          <a:p>
            <a:r>
              <a:rPr lang="en-PH" b="1" dirty="0"/>
              <a:t>What Meditation Can Do for Your Leadership</a:t>
            </a:r>
            <a:endParaRPr lang="en-US" dirty="0"/>
          </a:p>
        </p:txBody>
      </p:sp>
      <p:sp>
        <p:nvSpPr>
          <p:cNvPr id="7" name="Content Placeholder 6">
            <a:extLst>
              <a:ext uri="{FF2B5EF4-FFF2-40B4-BE49-F238E27FC236}">
                <a16:creationId xmlns:a16="http://schemas.microsoft.com/office/drawing/2014/main" id="{A41FF701-4EFD-4B4E-8CF9-D2FE21973499}"/>
              </a:ext>
            </a:extLst>
          </p:cNvPr>
          <p:cNvSpPr>
            <a:spLocks noGrp="1"/>
          </p:cNvSpPr>
          <p:nvPr>
            <p:ph idx="1"/>
          </p:nvPr>
        </p:nvSpPr>
        <p:spPr>
          <a:xfrm>
            <a:off x="581193" y="2624729"/>
            <a:ext cx="11029615" cy="3634486"/>
          </a:xfrm>
        </p:spPr>
        <p:txBody>
          <a:bodyPr>
            <a:normAutofit/>
          </a:bodyPr>
          <a:lstStyle/>
          <a:p>
            <a:pPr lvl="1">
              <a:buFontTx/>
              <a:buChar char="-"/>
            </a:pPr>
            <a:endParaRPr lang="en-PH" dirty="0"/>
          </a:p>
          <a:p>
            <a:r>
              <a:rPr lang="en-PH" b="1" dirty="0"/>
              <a:t>Forming deeper relationships</a:t>
            </a:r>
          </a:p>
          <a:p>
            <a:pPr lvl="1">
              <a:buFontTx/>
              <a:buChar char="-"/>
            </a:pPr>
            <a:r>
              <a:rPr lang="en-PH" dirty="0">
                <a:solidFill>
                  <a:srgbClr val="FF0000"/>
                </a:solidFill>
              </a:rPr>
              <a:t>See and communicate the facts clearly</a:t>
            </a:r>
            <a:r>
              <a:rPr lang="en-PH" dirty="0"/>
              <a:t>, without fear or emotional attachment as before</a:t>
            </a:r>
          </a:p>
          <a:p>
            <a:pPr lvl="1">
              <a:buFontTx/>
              <a:buChar char="-"/>
            </a:pPr>
            <a:r>
              <a:rPr lang="en-PH" dirty="0"/>
              <a:t>Change leaders’ relationships, allowing them to lead with </a:t>
            </a:r>
            <a:r>
              <a:rPr lang="en-PH" dirty="0">
                <a:solidFill>
                  <a:srgbClr val="FF0000"/>
                </a:solidFill>
              </a:rPr>
              <a:t>deeper empathy and connection</a:t>
            </a:r>
          </a:p>
          <a:p>
            <a:pPr lvl="1">
              <a:buFontTx/>
              <a:buChar char="-"/>
            </a:pPr>
            <a:r>
              <a:rPr lang="en-PH" dirty="0"/>
              <a:t>the whole construct of having adversarial feelings towards others as independent entities stopped making any sense.</a:t>
            </a:r>
          </a:p>
          <a:p>
            <a:pPr marL="0" indent="0">
              <a:buNone/>
            </a:pPr>
            <a:endParaRPr lang="en-PH" dirty="0"/>
          </a:p>
        </p:txBody>
      </p:sp>
      <p:sp>
        <p:nvSpPr>
          <p:cNvPr id="4" name="Subtitle 2">
            <a:extLst>
              <a:ext uri="{FF2B5EF4-FFF2-40B4-BE49-F238E27FC236}">
                <a16:creationId xmlns:a16="http://schemas.microsoft.com/office/drawing/2014/main" id="{8580E028-797A-4380-ACDF-8B60438E4048}"/>
              </a:ext>
            </a:extLst>
          </p:cNvPr>
          <p:cNvSpPr txBox="1">
            <a:spLocks/>
          </p:cNvSpPr>
          <p:nvPr/>
        </p:nvSpPr>
        <p:spPr>
          <a:xfrm>
            <a:off x="581192" y="1890876"/>
            <a:ext cx="10993546" cy="525153"/>
          </a:xfrm>
          <a:prstGeom prst="rect">
            <a:avLst/>
          </a:prstGeom>
        </p:spPr>
        <p:txBody>
          <a:bodyPr vert="horz" lIns="91440" tIns="45720" rIns="91440" bIns="45720" rtlCol="0" anchor="ctr">
            <a:normAutofit fontScale="70000" lnSpcReduction="20000"/>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1600" cap="all" dirty="0">
                <a:solidFill>
                  <a:srgbClr val="1CADE4"/>
                </a:solidFill>
              </a:rPr>
              <a:t>By Matthias </a:t>
            </a:r>
            <a:r>
              <a:rPr lang="en-US" sz="1600" cap="all" dirty="0" err="1">
                <a:solidFill>
                  <a:srgbClr val="1CADE4"/>
                </a:solidFill>
              </a:rPr>
              <a:t>birk</a:t>
            </a:r>
            <a:endParaRPr lang="en-US" sz="1600" cap="all" dirty="0">
              <a:solidFill>
                <a:srgbClr val="1CADE4"/>
              </a:solidFill>
            </a:endParaRPr>
          </a:p>
          <a:p>
            <a:pPr marL="0" indent="0">
              <a:buNone/>
            </a:pPr>
            <a:r>
              <a:rPr lang="en-US" sz="1600" cap="all" dirty="0">
                <a:solidFill>
                  <a:srgbClr val="1CADE4"/>
                </a:solidFill>
              </a:rPr>
              <a:t>Harvard business review</a:t>
            </a:r>
            <a:endParaRPr lang="en-US" dirty="0"/>
          </a:p>
        </p:txBody>
      </p:sp>
    </p:spTree>
    <p:extLst>
      <p:ext uri="{BB962C8B-B14F-4D97-AF65-F5344CB8AC3E}">
        <p14:creationId xmlns:p14="http://schemas.microsoft.com/office/powerpoint/2010/main" val="199908337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normAutofit/>
          </a:bodyPr>
          <a:lstStyle/>
          <a:p>
            <a:r>
              <a:rPr lang="en-PH" b="1" dirty="0"/>
              <a:t>What Meditation Can Do for Your Leadership</a:t>
            </a:r>
            <a:endParaRPr lang="en-US" dirty="0"/>
          </a:p>
        </p:txBody>
      </p:sp>
      <p:sp>
        <p:nvSpPr>
          <p:cNvPr id="7" name="Content Placeholder 6">
            <a:extLst>
              <a:ext uri="{FF2B5EF4-FFF2-40B4-BE49-F238E27FC236}">
                <a16:creationId xmlns:a16="http://schemas.microsoft.com/office/drawing/2014/main" id="{A41FF701-4EFD-4B4E-8CF9-D2FE21973499}"/>
              </a:ext>
            </a:extLst>
          </p:cNvPr>
          <p:cNvSpPr>
            <a:spLocks noGrp="1"/>
          </p:cNvSpPr>
          <p:nvPr>
            <p:ph idx="1"/>
          </p:nvPr>
        </p:nvSpPr>
        <p:spPr>
          <a:xfrm>
            <a:off x="581193" y="2624729"/>
            <a:ext cx="11029615" cy="3634486"/>
          </a:xfrm>
        </p:spPr>
        <p:txBody>
          <a:bodyPr>
            <a:normAutofit/>
          </a:bodyPr>
          <a:lstStyle/>
          <a:p>
            <a:pPr marL="342900" indent="-342900">
              <a:buAutoNum type="arabicPeriod"/>
            </a:pPr>
            <a:r>
              <a:rPr lang="en-PH" b="1" dirty="0"/>
              <a:t>Develop a practice focused on stilling the mind.</a:t>
            </a:r>
          </a:p>
          <a:p>
            <a:pPr marL="342900" indent="-342900">
              <a:buAutoNum type="arabicPeriod"/>
            </a:pPr>
            <a:r>
              <a:rPr lang="en-PH" b="1" dirty="0"/>
              <a:t>Practice regularly — every day.</a:t>
            </a:r>
          </a:p>
          <a:p>
            <a:pPr marL="342900" indent="-342900">
              <a:buAutoNum type="arabicPeriod"/>
            </a:pPr>
            <a:r>
              <a:rPr lang="en-PH" b="1" dirty="0"/>
              <a:t>Find extended periods for silence. </a:t>
            </a:r>
          </a:p>
          <a:p>
            <a:pPr marL="342900" indent="-342900">
              <a:buAutoNum type="arabicPeriod"/>
            </a:pPr>
            <a:r>
              <a:rPr lang="en-PH" b="1" dirty="0"/>
              <a:t>Apply the insights of self-transcendence to problems throughout the day. </a:t>
            </a:r>
            <a:endParaRPr lang="en-PH" dirty="0"/>
          </a:p>
        </p:txBody>
      </p:sp>
      <p:sp>
        <p:nvSpPr>
          <p:cNvPr id="4" name="Subtitle 2">
            <a:extLst>
              <a:ext uri="{FF2B5EF4-FFF2-40B4-BE49-F238E27FC236}">
                <a16:creationId xmlns:a16="http://schemas.microsoft.com/office/drawing/2014/main" id="{8580E028-797A-4380-ACDF-8B60438E4048}"/>
              </a:ext>
            </a:extLst>
          </p:cNvPr>
          <p:cNvSpPr txBox="1">
            <a:spLocks/>
          </p:cNvSpPr>
          <p:nvPr/>
        </p:nvSpPr>
        <p:spPr>
          <a:xfrm>
            <a:off x="581192" y="1890876"/>
            <a:ext cx="10993546" cy="525153"/>
          </a:xfrm>
          <a:prstGeom prst="rect">
            <a:avLst/>
          </a:prstGeom>
        </p:spPr>
        <p:txBody>
          <a:bodyPr vert="horz" lIns="91440" tIns="45720" rIns="91440" bIns="45720" rtlCol="0" anchor="ctr">
            <a:normAutofit fontScale="70000" lnSpcReduction="20000"/>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1600" cap="all" dirty="0">
                <a:solidFill>
                  <a:srgbClr val="1CADE4"/>
                </a:solidFill>
              </a:rPr>
              <a:t>By Matthias </a:t>
            </a:r>
            <a:r>
              <a:rPr lang="en-US" sz="1600" cap="all" dirty="0" err="1">
                <a:solidFill>
                  <a:srgbClr val="1CADE4"/>
                </a:solidFill>
              </a:rPr>
              <a:t>birk</a:t>
            </a:r>
            <a:endParaRPr lang="en-US" sz="1600" cap="all" dirty="0">
              <a:solidFill>
                <a:srgbClr val="1CADE4"/>
              </a:solidFill>
            </a:endParaRPr>
          </a:p>
          <a:p>
            <a:pPr marL="0" indent="0">
              <a:buNone/>
            </a:pPr>
            <a:r>
              <a:rPr lang="en-US" sz="1600" cap="all" dirty="0">
                <a:solidFill>
                  <a:srgbClr val="1CADE4"/>
                </a:solidFill>
              </a:rPr>
              <a:t>Harvard business review</a:t>
            </a:r>
            <a:endParaRPr lang="en-US" dirty="0"/>
          </a:p>
        </p:txBody>
      </p:sp>
    </p:spTree>
    <p:extLst>
      <p:ext uri="{BB962C8B-B14F-4D97-AF65-F5344CB8AC3E}">
        <p14:creationId xmlns:p14="http://schemas.microsoft.com/office/powerpoint/2010/main" val="144350935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normAutofit/>
          </a:bodyPr>
          <a:lstStyle/>
          <a:p>
            <a:r>
              <a:rPr lang="en-PH" b="1" dirty="0"/>
              <a:t>Meditation apps or techniques</a:t>
            </a:r>
            <a:endParaRPr lang="en-US" dirty="0"/>
          </a:p>
        </p:txBody>
      </p:sp>
      <p:sp>
        <p:nvSpPr>
          <p:cNvPr id="7" name="Content Placeholder 6">
            <a:extLst>
              <a:ext uri="{FF2B5EF4-FFF2-40B4-BE49-F238E27FC236}">
                <a16:creationId xmlns:a16="http://schemas.microsoft.com/office/drawing/2014/main" id="{A41FF701-4EFD-4B4E-8CF9-D2FE21973499}"/>
              </a:ext>
            </a:extLst>
          </p:cNvPr>
          <p:cNvSpPr>
            <a:spLocks noGrp="1"/>
          </p:cNvSpPr>
          <p:nvPr>
            <p:ph idx="1"/>
          </p:nvPr>
        </p:nvSpPr>
        <p:spPr>
          <a:xfrm>
            <a:off x="581192" y="2340864"/>
            <a:ext cx="11029615" cy="3814980"/>
          </a:xfrm>
        </p:spPr>
        <p:txBody>
          <a:bodyPr>
            <a:normAutofit/>
          </a:bodyPr>
          <a:lstStyle/>
          <a:p>
            <a:pPr marL="342900" indent="-342900">
              <a:buAutoNum type="arabicPeriod"/>
            </a:pPr>
            <a:r>
              <a:rPr lang="en-PH" dirty="0"/>
              <a:t>Headspace</a:t>
            </a:r>
          </a:p>
          <a:p>
            <a:pPr marL="342900" indent="-342900">
              <a:buAutoNum type="arabicPeriod"/>
            </a:pPr>
            <a:r>
              <a:rPr lang="en-PH" dirty="0"/>
              <a:t>Calm</a:t>
            </a:r>
          </a:p>
          <a:p>
            <a:pPr marL="342900" indent="-342900">
              <a:buAutoNum type="arabicPeriod"/>
            </a:pPr>
            <a:r>
              <a:rPr lang="en-PH" dirty="0" err="1"/>
              <a:t>Buddhify</a:t>
            </a:r>
            <a:endParaRPr lang="en-PH" dirty="0"/>
          </a:p>
          <a:p>
            <a:pPr marL="342900" indent="-342900">
              <a:buAutoNum type="arabicPeriod"/>
            </a:pPr>
            <a:r>
              <a:rPr lang="en-PH" dirty="0"/>
              <a:t>Yoga</a:t>
            </a:r>
          </a:p>
          <a:p>
            <a:pPr marL="342900" indent="-342900">
              <a:buAutoNum type="arabicPeriod"/>
            </a:pPr>
            <a:r>
              <a:rPr lang="en-PH" dirty="0"/>
              <a:t>Tai Chi</a:t>
            </a:r>
          </a:p>
          <a:p>
            <a:pPr marL="342900" indent="-342900">
              <a:buAutoNum type="arabicPeriod"/>
            </a:pPr>
            <a:r>
              <a:rPr lang="en-PH" dirty="0"/>
              <a:t>Mantra Meditation</a:t>
            </a:r>
          </a:p>
          <a:p>
            <a:pPr marL="342900" indent="-342900">
              <a:buAutoNum type="arabicPeriod"/>
            </a:pPr>
            <a:r>
              <a:rPr lang="en-PH" dirty="0"/>
              <a:t>Transcendental Meditation</a:t>
            </a:r>
          </a:p>
          <a:p>
            <a:pPr marL="342900" indent="-342900">
              <a:buAutoNum type="arabicPeriod"/>
            </a:pPr>
            <a:r>
              <a:rPr lang="en-PH" dirty="0"/>
              <a:t>Breathing Exercises</a:t>
            </a:r>
          </a:p>
          <a:p>
            <a:pPr marL="342900" indent="-342900">
              <a:buAutoNum type="arabicPeriod"/>
            </a:pPr>
            <a:endParaRPr lang="en-PH" dirty="0"/>
          </a:p>
        </p:txBody>
      </p:sp>
    </p:spTree>
    <p:extLst>
      <p:ext uri="{BB962C8B-B14F-4D97-AF65-F5344CB8AC3E}">
        <p14:creationId xmlns:p14="http://schemas.microsoft.com/office/powerpoint/2010/main" val="36770608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normAutofit/>
          </a:bodyPr>
          <a:lstStyle/>
          <a:p>
            <a:r>
              <a:rPr lang="en-PH" b="1" dirty="0"/>
              <a:t>How to meditate</a:t>
            </a:r>
            <a:endParaRPr lang="en-US" dirty="0"/>
          </a:p>
        </p:txBody>
      </p:sp>
      <p:sp>
        <p:nvSpPr>
          <p:cNvPr id="7" name="Content Placeholder 6">
            <a:extLst>
              <a:ext uri="{FF2B5EF4-FFF2-40B4-BE49-F238E27FC236}">
                <a16:creationId xmlns:a16="http://schemas.microsoft.com/office/drawing/2014/main" id="{A41FF701-4EFD-4B4E-8CF9-D2FE21973499}"/>
              </a:ext>
            </a:extLst>
          </p:cNvPr>
          <p:cNvSpPr>
            <a:spLocks noGrp="1"/>
          </p:cNvSpPr>
          <p:nvPr>
            <p:ph idx="1"/>
          </p:nvPr>
        </p:nvSpPr>
        <p:spPr>
          <a:xfrm>
            <a:off x="581192" y="2340864"/>
            <a:ext cx="11029615" cy="3814980"/>
          </a:xfrm>
        </p:spPr>
        <p:txBody>
          <a:bodyPr>
            <a:normAutofit fontScale="85000" lnSpcReduction="10000"/>
          </a:bodyPr>
          <a:lstStyle/>
          <a:p>
            <a:pPr marL="342900" indent="-342900">
              <a:buAutoNum type="arabicPeriod"/>
            </a:pPr>
            <a:r>
              <a:rPr lang="en-PH" dirty="0"/>
              <a:t>Find a place where you won’t be disturbed.</a:t>
            </a:r>
          </a:p>
          <a:p>
            <a:pPr marL="342900" indent="-342900">
              <a:buAutoNum type="arabicPeriod"/>
            </a:pPr>
            <a:r>
              <a:rPr lang="en-PH" dirty="0"/>
              <a:t>Sit in a comfortable position and set a timer.</a:t>
            </a:r>
          </a:p>
          <a:p>
            <a:pPr marL="342900" indent="-342900">
              <a:buAutoNum type="arabicPeriod"/>
            </a:pPr>
            <a:r>
              <a:rPr lang="en-PH" dirty="0"/>
              <a:t>Gently close your eyes.</a:t>
            </a:r>
          </a:p>
          <a:p>
            <a:pPr marL="342900" indent="-342900">
              <a:buAutoNum type="arabicPeriod"/>
            </a:pPr>
            <a:r>
              <a:rPr lang="en-PH" dirty="0"/>
              <a:t>Ask yourself what you are currently experiencing, and observe your feelings, sensations, and thoughts.</a:t>
            </a:r>
          </a:p>
          <a:p>
            <a:pPr marL="342900" indent="-342900">
              <a:buAutoNum type="arabicPeriod"/>
            </a:pPr>
            <a:r>
              <a:rPr lang="en-PH" dirty="0"/>
              <a:t>Shift your attention to your body and spend a moment or two zooming in on the sensations in places that touch the chair or floor.</a:t>
            </a:r>
          </a:p>
          <a:p>
            <a:pPr marL="342900" indent="-342900">
              <a:buAutoNum type="arabicPeriod"/>
            </a:pPr>
            <a:r>
              <a:rPr lang="en-PH" dirty="0"/>
              <a:t>Shift attention to your belly and observe your sensations. Focus on how it extends and falls with every breath.</a:t>
            </a:r>
          </a:p>
          <a:p>
            <a:pPr marL="342900" indent="-342900">
              <a:buAutoNum type="arabicPeriod"/>
            </a:pPr>
            <a:r>
              <a:rPr lang="en-PH" dirty="0"/>
              <a:t>Observe your breathing some more without changing it.</a:t>
            </a:r>
          </a:p>
          <a:p>
            <a:pPr marL="342900" indent="-342900">
              <a:buAutoNum type="arabicPeriod"/>
            </a:pPr>
            <a:r>
              <a:rPr lang="en-PH" dirty="0"/>
              <a:t>At some moment, your mind will naturally wander away.</a:t>
            </a:r>
          </a:p>
          <a:p>
            <a:pPr marL="342900" indent="-342900">
              <a:buAutoNum type="arabicPeriod"/>
            </a:pPr>
            <a:r>
              <a:rPr lang="en-PH" dirty="0"/>
              <a:t>When you realize that your mind is no longer in the present, recognize it as a moment of awareness and shift your attention back to your breathing.</a:t>
            </a:r>
          </a:p>
          <a:p>
            <a:pPr marL="342900" indent="-342900">
              <a:buAutoNum type="arabicPeriod"/>
            </a:pPr>
            <a:r>
              <a:rPr lang="en-PH" dirty="0"/>
              <a:t>Now focus on your whole body, observing your posture and face. When you are ready — or when the timer reminds you that you should get back to work — open your eyes.</a:t>
            </a:r>
          </a:p>
        </p:txBody>
      </p:sp>
    </p:spTree>
    <p:extLst>
      <p:ext uri="{BB962C8B-B14F-4D97-AF65-F5344CB8AC3E}">
        <p14:creationId xmlns:p14="http://schemas.microsoft.com/office/powerpoint/2010/main" val="278445105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71B61-CDF0-4F78-9D62-7926E91BDCCE}"/>
              </a:ext>
            </a:extLst>
          </p:cNvPr>
          <p:cNvSpPr>
            <a:spLocks noGrp="1"/>
          </p:cNvSpPr>
          <p:nvPr>
            <p:ph type="title"/>
          </p:nvPr>
        </p:nvSpPr>
        <p:spPr/>
        <p:txBody>
          <a:bodyPr/>
          <a:lstStyle/>
          <a:p>
            <a:r>
              <a:rPr lang="en-PH" dirty="0"/>
              <a:t>Meditation quotes</a:t>
            </a:r>
          </a:p>
        </p:txBody>
      </p:sp>
      <p:sp>
        <p:nvSpPr>
          <p:cNvPr id="3" name="Content Placeholder 2">
            <a:extLst>
              <a:ext uri="{FF2B5EF4-FFF2-40B4-BE49-F238E27FC236}">
                <a16:creationId xmlns:a16="http://schemas.microsoft.com/office/drawing/2014/main" id="{00C2E003-A9BB-4D36-A902-0BDEDC87A563}"/>
              </a:ext>
            </a:extLst>
          </p:cNvPr>
          <p:cNvSpPr>
            <a:spLocks noGrp="1"/>
          </p:cNvSpPr>
          <p:nvPr>
            <p:ph idx="1"/>
          </p:nvPr>
        </p:nvSpPr>
        <p:spPr>
          <a:xfrm>
            <a:off x="656693" y="2961650"/>
            <a:ext cx="11029615" cy="3634486"/>
          </a:xfrm>
        </p:spPr>
        <p:txBody>
          <a:bodyPr>
            <a:noAutofit/>
          </a:bodyPr>
          <a:lstStyle/>
          <a:p>
            <a:r>
              <a:rPr lang="en-PH" sz="1600" cap="all" dirty="0"/>
              <a:t>“</a:t>
            </a:r>
            <a:r>
              <a:rPr lang="en-PH" sz="1600" dirty="0"/>
              <a:t>If you just sit and observe, you will see how restless your mind is. If you try to calm it, it only makes it worse. But over time it does calm and when it does, there’s room to hear more subtle things – that’s when your intuition starts to blossom and you start to see things more clearly and be in the present more. Your mind just slows down and you see a tremendous expanse in the moment. You see so much more than you could see before.”</a:t>
            </a:r>
            <a:r>
              <a:rPr lang="en-PH" sz="1600" b="1" i="1" dirty="0"/>
              <a:t> </a:t>
            </a:r>
          </a:p>
          <a:p>
            <a:pPr marL="0" indent="0">
              <a:buNone/>
            </a:pPr>
            <a:r>
              <a:rPr lang="en-PH" sz="1600" b="1" i="1" dirty="0"/>
              <a:t>		– Steve Jobs</a:t>
            </a:r>
            <a:endParaRPr lang="en-PH" sz="1600" dirty="0"/>
          </a:p>
          <a:p>
            <a:r>
              <a:rPr lang="en-PH" sz="1600" dirty="0"/>
              <a:t>“The main business case for meditation is that if you’re fully present on the job, you will be more effective as a leader. You will make better decisions and you will work better with other people. I tend to live a very busy life. This keeps me focused on what’s important.” </a:t>
            </a:r>
          </a:p>
          <a:p>
            <a:pPr marL="0" indent="0">
              <a:buNone/>
            </a:pPr>
            <a:r>
              <a:rPr lang="en-PH" sz="1600" b="1" i="1" dirty="0"/>
              <a:t>		– William George, Board Member, Goldman Sachs</a:t>
            </a:r>
          </a:p>
          <a:p>
            <a:r>
              <a:rPr lang="en-PH" dirty="0"/>
              <a:t>“Mindfulness will make your life work better and your work life better. It’s a win-win!”</a:t>
            </a:r>
          </a:p>
          <a:p>
            <a:pPr marL="0" indent="0">
              <a:buNone/>
            </a:pPr>
            <a:r>
              <a:rPr lang="en-PH" sz="1600" b="1" i="1" dirty="0"/>
              <a:t>		– </a:t>
            </a:r>
            <a:r>
              <a:rPr lang="en-PH" sz="1600" b="1" i="1" dirty="0" err="1"/>
              <a:t>Mirabai</a:t>
            </a:r>
            <a:r>
              <a:rPr lang="en-PH" sz="1600" b="1" i="1" dirty="0"/>
              <a:t> Bush, Google’s adviser for ”Search Inside Yourself,” the company’s corporate mindfulness program</a:t>
            </a:r>
          </a:p>
          <a:p>
            <a:pPr marL="0" indent="0">
              <a:buNone/>
            </a:pPr>
            <a:endParaRPr lang="en-PH" sz="1600" b="1" i="1" dirty="0"/>
          </a:p>
          <a:p>
            <a:endParaRPr lang="en-PH" sz="1600" dirty="0"/>
          </a:p>
          <a:p>
            <a:endParaRPr lang="en-PH" sz="1600" dirty="0"/>
          </a:p>
        </p:txBody>
      </p:sp>
    </p:spTree>
    <p:extLst>
      <p:ext uri="{BB962C8B-B14F-4D97-AF65-F5344CB8AC3E}">
        <p14:creationId xmlns:p14="http://schemas.microsoft.com/office/powerpoint/2010/main" val="398151124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71B61-CDF0-4F78-9D62-7926E91BDCCE}"/>
              </a:ext>
            </a:extLst>
          </p:cNvPr>
          <p:cNvSpPr>
            <a:spLocks noGrp="1"/>
          </p:cNvSpPr>
          <p:nvPr>
            <p:ph type="title"/>
          </p:nvPr>
        </p:nvSpPr>
        <p:spPr>
          <a:xfrm>
            <a:off x="581192" y="2388343"/>
            <a:ext cx="11029616" cy="1188720"/>
          </a:xfrm>
        </p:spPr>
        <p:txBody>
          <a:bodyPr>
            <a:normAutofit/>
          </a:bodyPr>
          <a:lstStyle/>
          <a:p>
            <a:pPr algn="ctr"/>
            <a:r>
              <a:rPr lang="en-PH" sz="4800" dirty="0"/>
              <a:t>Thank you, genius makers!</a:t>
            </a:r>
          </a:p>
        </p:txBody>
      </p:sp>
    </p:spTree>
    <p:extLst>
      <p:ext uri="{BB962C8B-B14F-4D97-AF65-F5344CB8AC3E}">
        <p14:creationId xmlns:p14="http://schemas.microsoft.com/office/powerpoint/2010/main" val="4542624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lstStyle/>
          <a:p>
            <a:r>
              <a:rPr lang="en-US" dirty="0"/>
              <a:t>TENDENCIES OF THE MIND</a:t>
            </a:r>
          </a:p>
        </p:txBody>
      </p:sp>
      <p:sp>
        <p:nvSpPr>
          <p:cNvPr id="7" name="Content Placeholder 6">
            <a:extLst>
              <a:ext uri="{FF2B5EF4-FFF2-40B4-BE49-F238E27FC236}">
                <a16:creationId xmlns:a16="http://schemas.microsoft.com/office/drawing/2014/main" id="{A41FF701-4EFD-4B4E-8CF9-D2FE21973499}"/>
              </a:ext>
            </a:extLst>
          </p:cNvPr>
          <p:cNvSpPr>
            <a:spLocks noGrp="1"/>
          </p:cNvSpPr>
          <p:nvPr>
            <p:ph idx="1"/>
          </p:nvPr>
        </p:nvSpPr>
        <p:spPr>
          <a:xfrm>
            <a:off x="581192" y="2340863"/>
            <a:ext cx="11029615" cy="4152215"/>
          </a:xfrm>
        </p:spPr>
        <p:txBody>
          <a:bodyPr>
            <a:normAutofit/>
          </a:bodyPr>
          <a:lstStyle/>
          <a:p>
            <a:r>
              <a:rPr lang="en-PH" sz="2000" dirty="0"/>
              <a:t>According to the research of Dr. Fred Luskin of Stanford University, a human being has approximately </a:t>
            </a:r>
            <a:r>
              <a:rPr lang="en-PH" sz="2000" dirty="0">
                <a:solidFill>
                  <a:srgbClr val="FF0000"/>
                </a:solidFill>
              </a:rPr>
              <a:t>60,000 thoughts per day</a:t>
            </a:r>
            <a:r>
              <a:rPr lang="en-PH" sz="2000" dirty="0"/>
              <a:t>—and </a:t>
            </a:r>
            <a:r>
              <a:rPr lang="en-PH" sz="2000" dirty="0">
                <a:solidFill>
                  <a:srgbClr val="FF0000"/>
                </a:solidFill>
              </a:rPr>
              <a:t>90% of these are repetitive</a:t>
            </a:r>
            <a:r>
              <a:rPr lang="en-PH" sz="2000" dirty="0"/>
              <a:t>.</a:t>
            </a:r>
          </a:p>
          <a:p>
            <a:r>
              <a:rPr lang="en-PH" sz="2000" dirty="0"/>
              <a:t>In 2005, the National Science Foundation published an article summarizing research on human thoughts per day. It was found that the average person has about 12,000 to 60,000 thoughts per day. Of those thousands of thoughts, </a:t>
            </a:r>
            <a:r>
              <a:rPr lang="en-PH" sz="2000" dirty="0">
                <a:solidFill>
                  <a:srgbClr val="FF0000"/>
                </a:solidFill>
              </a:rPr>
              <a:t>80% were negative</a:t>
            </a:r>
            <a:r>
              <a:rPr lang="en-PH" sz="2000" dirty="0"/>
              <a:t>, and 95% were exactly the same repetitive thoughts as the day before.</a:t>
            </a:r>
          </a:p>
          <a:p>
            <a:r>
              <a:rPr lang="en-PH" sz="2000" dirty="0"/>
              <a:t>There was another interesting study (Leahy, 2005, Study of Cornell University), in which scientists found that, firstly </a:t>
            </a:r>
            <a:r>
              <a:rPr lang="en-PH" sz="2000" dirty="0">
                <a:solidFill>
                  <a:srgbClr val="FF0000"/>
                </a:solidFill>
              </a:rPr>
              <a:t>85% of what we worry about never happens</a:t>
            </a:r>
            <a:r>
              <a:rPr lang="en-PH" sz="2000" dirty="0"/>
              <a:t>. </a:t>
            </a:r>
            <a:r>
              <a:rPr lang="en-PH" sz="2000" dirty="0">
                <a:solidFill>
                  <a:srgbClr val="FF0000"/>
                </a:solidFill>
              </a:rPr>
              <a:t>97% of our worries are baseless </a:t>
            </a:r>
            <a:r>
              <a:rPr lang="en-PH" sz="2000" dirty="0"/>
              <a:t>and result from an unfounded pessimistic perception.</a:t>
            </a:r>
          </a:p>
        </p:txBody>
      </p:sp>
    </p:spTree>
    <p:extLst>
      <p:ext uri="{BB962C8B-B14F-4D97-AF65-F5344CB8AC3E}">
        <p14:creationId xmlns:p14="http://schemas.microsoft.com/office/powerpoint/2010/main" val="11497094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lstStyle/>
          <a:p>
            <a:r>
              <a:rPr lang="en-US" dirty="0"/>
              <a:t>Tendencies of the mind</a:t>
            </a:r>
          </a:p>
        </p:txBody>
      </p:sp>
      <p:pic>
        <p:nvPicPr>
          <p:cNvPr id="6" name="Picture 5">
            <a:extLst>
              <a:ext uri="{FF2B5EF4-FFF2-40B4-BE49-F238E27FC236}">
                <a16:creationId xmlns:a16="http://schemas.microsoft.com/office/drawing/2014/main" id="{308E45D2-BD7D-40CD-92F2-C1B1097DD958}"/>
              </a:ext>
            </a:extLst>
          </p:cNvPr>
          <p:cNvPicPr>
            <a:picLocks noChangeAspect="1"/>
          </p:cNvPicPr>
          <p:nvPr/>
        </p:nvPicPr>
        <p:blipFill>
          <a:blip r:embed="rId2"/>
          <a:stretch>
            <a:fillRect/>
          </a:stretch>
        </p:blipFill>
        <p:spPr>
          <a:xfrm>
            <a:off x="4002793" y="2332358"/>
            <a:ext cx="4186413" cy="3710438"/>
          </a:xfrm>
          <a:prstGeom prst="rect">
            <a:avLst/>
          </a:prstGeom>
        </p:spPr>
      </p:pic>
    </p:spTree>
    <p:extLst>
      <p:ext uri="{BB962C8B-B14F-4D97-AF65-F5344CB8AC3E}">
        <p14:creationId xmlns:p14="http://schemas.microsoft.com/office/powerpoint/2010/main" val="21381978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lstStyle/>
          <a:p>
            <a:r>
              <a:rPr lang="en-US" dirty="0"/>
              <a:t>Toxic leadership</a:t>
            </a:r>
          </a:p>
        </p:txBody>
      </p:sp>
      <p:pic>
        <p:nvPicPr>
          <p:cNvPr id="5" name="Picture 4">
            <a:extLst>
              <a:ext uri="{FF2B5EF4-FFF2-40B4-BE49-F238E27FC236}">
                <a16:creationId xmlns:a16="http://schemas.microsoft.com/office/drawing/2014/main" id="{B0DD6B87-BDCD-485E-A412-DADBD20F48E0}"/>
              </a:ext>
            </a:extLst>
          </p:cNvPr>
          <p:cNvPicPr>
            <a:picLocks noChangeAspect="1"/>
          </p:cNvPicPr>
          <p:nvPr/>
        </p:nvPicPr>
        <p:blipFill>
          <a:blip r:embed="rId2"/>
          <a:stretch>
            <a:fillRect/>
          </a:stretch>
        </p:blipFill>
        <p:spPr>
          <a:xfrm>
            <a:off x="3187817" y="2040929"/>
            <a:ext cx="5040690" cy="4517952"/>
          </a:xfrm>
          <a:prstGeom prst="rect">
            <a:avLst/>
          </a:prstGeom>
        </p:spPr>
      </p:pic>
    </p:spTree>
    <p:extLst>
      <p:ext uri="{BB962C8B-B14F-4D97-AF65-F5344CB8AC3E}">
        <p14:creationId xmlns:p14="http://schemas.microsoft.com/office/powerpoint/2010/main" val="28134861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lstStyle/>
          <a:p>
            <a:r>
              <a:rPr lang="en-US" dirty="0"/>
              <a:t>WHAT IS MEDITATION?</a:t>
            </a:r>
          </a:p>
        </p:txBody>
      </p:sp>
      <p:sp>
        <p:nvSpPr>
          <p:cNvPr id="7" name="Content Placeholder 6">
            <a:extLst>
              <a:ext uri="{FF2B5EF4-FFF2-40B4-BE49-F238E27FC236}">
                <a16:creationId xmlns:a16="http://schemas.microsoft.com/office/drawing/2014/main" id="{A41FF701-4EFD-4B4E-8CF9-D2FE21973499}"/>
              </a:ext>
            </a:extLst>
          </p:cNvPr>
          <p:cNvSpPr>
            <a:spLocks noGrp="1"/>
          </p:cNvSpPr>
          <p:nvPr>
            <p:ph idx="1"/>
          </p:nvPr>
        </p:nvSpPr>
        <p:spPr/>
        <p:txBody>
          <a:bodyPr>
            <a:normAutofit/>
          </a:bodyPr>
          <a:lstStyle/>
          <a:p>
            <a:r>
              <a:rPr lang="en-PH" sz="2000" dirty="0"/>
              <a:t>Meditation is a practice where an individual uses a technique – such as mindfulness, or focusing the mind on a particular object, thought, or activity – to train attention and awareness, and achieve a </a:t>
            </a:r>
            <a:r>
              <a:rPr lang="en-PH" sz="2000" dirty="0">
                <a:solidFill>
                  <a:srgbClr val="FF0000"/>
                </a:solidFill>
              </a:rPr>
              <a:t>mentally clear and emotionally calm and stable state</a:t>
            </a:r>
            <a:r>
              <a:rPr lang="en-PH" sz="2000" dirty="0"/>
              <a:t>. </a:t>
            </a:r>
            <a:r>
              <a:rPr lang="en-PH" sz="2000" b="1" i="1" dirty="0"/>
              <a:t>- Wikipedia</a:t>
            </a:r>
          </a:p>
          <a:p>
            <a:r>
              <a:rPr lang="en-PH" sz="2000" dirty="0"/>
              <a:t>MRI scans show that after an eight-week course of mindfulness practice, the brain’s “fight or flight” center, the amygdala, appears to shrink. As the amygdala shrinks, the pre-frontal cortex – associated with higher order brain functions such as </a:t>
            </a:r>
            <a:r>
              <a:rPr lang="en-PH" sz="2000" dirty="0">
                <a:solidFill>
                  <a:srgbClr val="FF0000"/>
                </a:solidFill>
              </a:rPr>
              <a:t>awareness, concentration and decision-making </a:t>
            </a:r>
            <a:r>
              <a:rPr lang="en-PH" sz="2000" dirty="0"/>
              <a:t>– becomes thicker. </a:t>
            </a:r>
            <a:r>
              <a:rPr lang="en-PH" sz="2000" b="1" i="1" dirty="0"/>
              <a:t>– Scientific American</a:t>
            </a:r>
          </a:p>
        </p:txBody>
      </p:sp>
    </p:spTree>
    <p:extLst>
      <p:ext uri="{BB962C8B-B14F-4D97-AF65-F5344CB8AC3E}">
        <p14:creationId xmlns:p14="http://schemas.microsoft.com/office/powerpoint/2010/main" val="24387036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normAutofit/>
          </a:bodyPr>
          <a:lstStyle/>
          <a:p>
            <a:r>
              <a:rPr lang="en-PH" b="1" dirty="0"/>
              <a:t>How Meditation Benefits CEOs</a:t>
            </a:r>
          </a:p>
        </p:txBody>
      </p:sp>
      <p:sp>
        <p:nvSpPr>
          <p:cNvPr id="7" name="Content Placeholder 6">
            <a:extLst>
              <a:ext uri="{FF2B5EF4-FFF2-40B4-BE49-F238E27FC236}">
                <a16:creationId xmlns:a16="http://schemas.microsoft.com/office/drawing/2014/main" id="{A41FF701-4EFD-4B4E-8CF9-D2FE21973499}"/>
              </a:ext>
            </a:extLst>
          </p:cNvPr>
          <p:cNvSpPr>
            <a:spLocks noGrp="1"/>
          </p:cNvSpPr>
          <p:nvPr>
            <p:ph idx="1"/>
          </p:nvPr>
        </p:nvSpPr>
        <p:spPr>
          <a:xfrm>
            <a:off x="581192" y="2624729"/>
            <a:ext cx="11029615" cy="3634486"/>
          </a:xfrm>
        </p:spPr>
        <p:txBody>
          <a:bodyPr>
            <a:normAutofit lnSpcReduction="10000"/>
          </a:bodyPr>
          <a:lstStyle/>
          <a:p>
            <a:r>
              <a:rPr lang="en-PH" b="1" dirty="0"/>
              <a:t>Meditation builds resilience.  </a:t>
            </a:r>
          </a:p>
          <a:p>
            <a:pPr lvl="1">
              <a:buFontTx/>
              <a:buChar char="-"/>
            </a:pPr>
            <a:r>
              <a:rPr lang="en-PH" dirty="0"/>
              <a:t>Resilience is the capacity to </a:t>
            </a:r>
            <a:r>
              <a:rPr lang="en-PH" dirty="0">
                <a:solidFill>
                  <a:srgbClr val="FF0000"/>
                </a:solidFill>
              </a:rPr>
              <a:t>recover quickly </a:t>
            </a:r>
            <a:r>
              <a:rPr lang="en-PH" dirty="0"/>
              <a:t>from difficulties.  </a:t>
            </a:r>
          </a:p>
          <a:p>
            <a:pPr lvl="1">
              <a:buFontTx/>
              <a:buChar char="-"/>
            </a:pPr>
            <a:r>
              <a:rPr lang="en-PH" dirty="0"/>
              <a:t>Resilience is toughness.</a:t>
            </a:r>
          </a:p>
          <a:p>
            <a:pPr lvl="1">
              <a:buFontTx/>
              <a:buChar char="-"/>
            </a:pPr>
            <a:r>
              <a:rPr lang="en-PH" dirty="0"/>
              <a:t>Meditation has the potential to </a:t>
            </a:r>
            <a:r>
              <a:rPr lang="en-PH" dirty="0">
                <a:solidFill>
                  <a:srgbClr val="FF0000"/>
                </a:solidFill>
              </a:rPr>
              <a:t>decrease anxiety</a:t>
            </a:r>
            <a:r>
              <a:rPr lang="en-PH" dirty="0"/>
              <a:t>, thereby potentially boosting resilience and performance under stress.</a:t>
            </a:r>
          </a:p>
          <a:p>
            <a:r>
              <a:rPr lang="en-PH" b="1" dirty="0"/>
              <a:t>Meditation boosts emotional intelligence.</a:t>
            </a:r>
          </a:p>
          <a:p>
            <a:pPr lvl="1">
              <a:buFontTx/>
              <a:buChar char="-"/>
            </a:pPr>
            <a:r>
              <a:rPr lang="en-PH" dirty="0"/>
              <a:t>Meditation can help strengthen your ability to </a:t>
            </a:r>
            <a:r>
              <a:rPr lang="en-PH" dirty="0">
                <a:solidFill>
                  <a:srgbClr val="FF0000"/>
                </a:solidFill>
              </a:rPr>
              <a:t>regulate your emotions</a:t>
            </a:r>
            <a:r>
              <a:rPr lang="en-PH" dirty="0"/>
              <a:t>.</a:t>
            </a:r>
            <a:endParaRPr lang="en-PH" b="1" dirty="0"/>
          </a:p>
          <a:p>
            <a:r>
              <a:rPr lang="en-PH" b="1" dirty="0"/>
              <a:t>Meditation enhances creativity.</a:t>
            </a:r>
          </a:p>
          <a:p>
            <a:pPr lvl="1">
              <a:buFontTx/>
              <a:buChar char="-"/>
            </a:pPr>
            <a:r>
              <a:rPr lang="en-PH" dirty="0"/>
              <a:t>Research on creativity suggests that we come up with our </a:t>
            </a:r>
            <a:r>
              <a:rPr lang="en-PH" dirty="0">
                <a:solidFill>
                  <a:srgbClr val="FF0000"/>
                </a:solidFill>
              </a:rPr>
              <a:t>greatest insights and biggest breakthroughs </a:t>
            </a:r>
            <a:r>
              <a:rPr lang="en-PH" dirty="0"/>
              <a:t>when we are in a more meditative and relaxed state of mind.</a:t>
            </a:r>
          </a:p>
          <a:p>
            <a:pPr lvl="1">
              <a:buFontTx/>
              <a:buChar char="-"/>
            </a:pPr>
            <a:r>
              <a:rPr lang="en-PH" dirty="0"/>
              <a:t>Meditation encourages </a:t>
            </a:r>
            <a:r>
              <a:rPr lang="en-PH" dirty="0">
                <a:solidFill>
                  <a:srgbClr val="FF0000"/>
                </a:solidFill>
              </a:rPr>
              <a:t>divergent thinking </a:t>
            </a:r>
            <a:r>
              <a:rPr lang="en-PH" dirty="0"/>
              <a:t>(i.e. coming up with the greatest number of possible solutions to a problem), a key component of creativity.</a:t>
            </a:r>
          </a:p>
          <a:p>
            <a:pPr lvl="1">
              <a:buFontTx/>
              <a:buChar char="-"/>
            </a:pPr>
            <a:endParaRPr lang="en-PH" dirty="0"/>
          </a:p>
        </p:txBody>
      </p:sp>
      <p:sp>
        <p:nvSpPr>
          <p:cNvPr id="4" name="Subtitle 2">
            <a:extLst>
              <a:ext uri="{FF2B5EF4-FFF2-40B4-BE49-F238E27FC236}">
                <a16:creationId xmlns:a16="http://schemas.microsoft.com/office/drawing/2014/main" id="{8580E028-797A-4380-ACDF-8B60438E4048}"/>
              </a:ext>
            </a:extLst>
          </p:cNvPr>
          <p:cNvSpPr txBox="1">
            <a:spLocks/>
          </p:cNvSpPr>
          <p:nvPr/>
        </p:nvSpPr>
        <p:spPr>
          <a:xfrm>
            <a:off x="581192" y="1890876"/>
            <a:ext cx="10993546" cy="525153"/>
          </a:xfrm>
          <a:prstGeom prst="rect">
            <a:avLst/>
          </a:prstGeom>
        </p:spPr>
        <p:txBody>
          <a:bodyPr vert="horz" lIns="91440" tIns="45720" rIns="91440" bIns="45720" rtlCol="0" anchor="ctr">
            <a:normAutofit fontScale="70000" lnSpcReduction="20000"/>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1600" cap="all" dirty="0">
                <a:solidFill>
                  <a:srgbClr val="1CADE4"/>
                </a:solidFill>
              </a:rPr>
              <a:t>By Emma </a:t>
            </a:r>
            <a:r>
              <a:rPr lang="en-US" sz="1600" cap="all" dirty="0" err="1">
                <a:solidFill>
                  <a:srgbClr val="1CADE4"/>
                </a:solidFill>
              </a:rPr>
              <a:t>Seppälä</a:t>
            </a:r>
            <a:endParaRPr lang="en-US" sz="1600" cap="all" dirty="0">
              <a:solidFill>
                <a:srgbClr val="1CADE4"/>
              </a:solidFill>
            </a:endParaRPr>
          </a:p>
          <a:p>
            <a:pPr marL="0" indent="0">
              <a:buNone/>
            </a:pPr>
            <a:r>
              <a:rPr lang="en-US" sz="1600" cap="all" dirty="0">
                <a:solidFill>
                  <a:srgbClr val="1CADE4"/>
                </a:solidFill>
              </a:rPr>
              <a:t>Harvard business review</a:t>
            </a:r>
            <a:endParaRPr lang="en-US" dirty="0"/>
          </a:p>
        </p:txBody>
      </p:sp>
    </p:spTree>
    <p:extLst>
      <p:ext uri="{BB962C8B-B14F-4D97-AF65-F5344CB8AC3E}">
        <p14:creationId xmlns:p14="http://schemas.microsoft.com/office/powerpoint/2010/main" val="3486275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normAutofit/>
          </a:bodyPr>
          <a:lstStyle/>
          <a:p>
            <a:r>
              <a:rPr lang="en-PH" b="1" dirty="0"/>
              <a:t>How Meditation Benefits CEOs</a:t>
            </a:r>
          </a:p>
        </p:txBody>
      </p:sp>
      <p:sp>
        <p:nvSpPr>
          <p:cNvPr id="7" name="Content Placeholder 6">
            <a:extLst>
              <a:ext uri="{FF2B5EF4-FFF2-40B4-BE49-F238E27FC236}">
                <a16:creationId xmlns:a16="http://schemas.microsoft.com/office/drawing/2014/main" id="{A41FF701-4EFD-4B4E-8CF9-D2FE21973499}"/>
              </a:ext>
            </a:extLst>
          </p:cNvPr>
          <p:cNvSpPr>
            <a:spLocks noGrp="1"/>
          </p:cNvSpPr>
          <p:nvPr>
            <p:ph idx="1"/>
          </p:nvPr>
        </p:nvSpPr>
        <p:spPr>
          <a:xfrm>
            <a:off x="581192" y="2624729"/>
            <a:ext cx="11029615" cy="3634486"/>
          </a:xfrm>
        </p:spPr>
        <p:txBody>
          <a:bodyPr>
            <a:normAutofit/>
          </a:bodyPr>
          <a:lstStyle/>
          <a:p>
            <a:r>
              <a:rPr lang="en-PH" b="1" dirty="0"/>
              <a:t>Meditation improves your relationships. </a:t>
            </a:r>
          </a:p>
          <a:p>
            <a:pPr lvl="1">
              <a:buFontTx/>
              <a:buChar char="-"/>
            </a:pPr>
            <a:r>
              <a:rPr lang="en-PH" dirty="0"/>
              <a:t>While stress narrows your perspective and that of your team, and reduces empathy, negatively impacting performance, </a:t>
            </a:r>
          </a:p>
          <a:p>
            <a:pPr lvl="1">
              <a:buFontTx/>
              <a:buChar char="-"/>
            </a:pPr>
            <a:r>
              <a:rPr lang="en-PH" dirty="0"/>
              <a:t>meditation can help </a:t>
            </a:r>
            <a:r>
              <a:rPr lang="en-PH" dirty="0">
                <a:solidFill>
                  <a:srgbClr val="FF0000"/>
                </a:solidFill>
              </a:rPr>
              <a:t>boost your mood and increase your sense of connection to others</a:t>
            </a:r>
            <a:r>
              <a:rPr lang="en-PH" dirty="0"/>
              <a:t>, </a:t>
            </a:r>
          </a:p>
          <a:p>
            <a:pPr lvl="1">
              <a:buFontTx/>
              <a:buChar char="-"/>
            </a:pPr>
            <a:r>
              <a:rPr lang="en-PH" dirty="0"/>
              <a:t>even make you a </a:t>
            </a:r>
            <a:r>
              <a:rPr lang="en-PH" dirty="0">
                <a:solidFill>
                  <a:srgbClr val="FF0000"/>
                </a:solidFill>
              </a:rPr>
              <a:t>kinder and more compassionate </a:t>
            </a:r>
            <a:r>
              <a:rPr lang="en-PH" dirty="0"/>
              <a:t>person.</a:t>
            </a:r>
          </a:p>
          <a:p>
            <a:pPr lvl="1">
              <a:buFontTx/>
              <a:buChar char="-"/>
            </a:pPr>
            <a:endParaRPr lang="en-PH" b="1" dirty="0"/>
          </a:p>
          <a:p>
            <a:r>
              <a:rPr lang="en-PH" b="1" dirty="0"/>
              <a:t>Meditation helps you focus.</a:t>
            </a:r>
          </a:p>
          <a:p>
            <a:pPr lvl="1">
              <a:buFontTx/>
              <a:buChar char="-"/>
            </a:pPr>
            <a:r>
              <a:rPr lang="en-PH" dirty="0"/>
              <a:t>Research has shown that our minds have a tendency to wander about 50% of the time. </a:t>
            </a:r>
          </a:p>
          <a:p>
            <a:pPr lvl="1">
              <a:buFontTx/>
              <a:buChar char="-"/>
            </a:pPr>
            <a:r>
              <a:rPr lang="en-PH" dirty="0"/>
              <a:t>Meditation training can help curb our tendency for distraction, strengthening our ability to </a:t>
            </a:r>
            <a:r>
              <a:rPr lang="en-PH" dirty="0">
                <a:solidFill>
                  <a:srgbClr val="FF0000"/>
                </a:solidFill>
              </a:rPr>
              <a:t>stay focused and even boosting memory</a:t>
            </a:r>
            <a:r>
              <a:rPr lang="en-PH" dirty="0"/>
              <a:t>.</a:t>
            </a:r>
          </a:p>
        </p:txBody>
      </p:sp>
      <p:sp>
        <p:nvSpPr>
          <p:cNvPr id="4" name="Subtitle 2">
            <a:extLst>
              <a:ext uri="{FF2B5EF4-FFF2-40B4-BE49-F238E27FC236}">
                <a16:creationId xmlns:a16="http://schemas.microsoft.com/office/drawing/2014/main" id="{8580E028-797A-4380-ACDF-8B60438E4048}"/>
              </a:ext>
            </a:extLst>
          </p:cNvPr>
          <p:cNvSpPr txBox="1">
            <a:spLocks/>
          </p:cNvSpPr>
          <p:nvPr/>
        </p:nvSpPr>
        <p:spPr>
          <a:xfrm>
            <a:off x="581192" y="1890876"/>
            <a:ext cx="10993546" cy="525153"/>
          </a:xfrm>
          <a:prstGeom prst="rect">
            <a:avLst/>
          </a:prstGeom>
        </p:spPr>
        <p:txBody>
          <a:bodyPr vert="horz" lIns="91440" tIns="45720" rIns="91440" bIns="45720" rtlCol="0" anchor="ctr">
            <a:normAutofit fontScale="70000" lnSpcReduction="20000"/>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1600" cap="all" dirty="0">
                <a:solidFill>
                  <a:srgbClr val="1CADE4"/>
                </a:solidFill>
              </a:rPr>
              <a:t>By Emma </a:t>
            </a:r>
            <a:r>
              <a:rPr lang="en-US" sz="1600" cap="all" dirty="0" err="1">
                <a:solidFill>
                  <a:srgbClr val="1CADE4"/>
                </a:solidFill>
              </a:rPr>
              <a:t>Seppälä</a:t>
            </a:r>
            <a:endParaRPr lang="en-US" sz="1600" cap="all" dirty="0">
              <a:solidFill>
                <a:srgbClr val="1CADE4"/>
              </a:solidFill>
            </a:endParaRPr>
          </a:p>
          <a:p>
            <a:pPr marL="0" indent="0">
              <a:buNone/>
            </a:pPr>
            <a:r>
              <a:rPr lang="en-US" sz="1600" cap="all" dirty="0">
                <a:solidFill>
                  <a:srgbClr val="1CADE4"/>
                </a:solidFill>
              </a:rPr>
              <a:t>Harvard business review</a:t>
            </a:r>
            <a:endParaRPr lang="en-US" dirty="0"/>
          </a:p>
        </p:txBody>
      </p:sp>
    </p:spTree>
    <p:extLst>
      <p:ext uri="{BB962C8B-B14F-4D97-AF65-F5344CB8AC3E}">
        <p14:creationId xmlns:p14="http://schemas.microsoft.com/office/powerpoint/2010/main" val="288627529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normAutofit/>
          </a:bodyPr>
          <a:lstStyle/>
          <a:p>
            <a:r>
              <a:rPr lang="en-PH" b="1" dirty="0"/>
              <a:t>What Meditation Can Do for Your Leadership</a:t>
            </a:r>
            <a:endParaRPr lang="en-US" dirty="0"/>
          </a:p>
        </p:txBody>
      </p:sp>
      <p:sp>
        <p:nvSpPr>
          <p:cNvPr id="7" name="Content Placeholder 6">
            <a:extLst>
              <a:ext uri="{FF2B5EF4-FFF2-40B4-BE49-F238E27FC236}">
                <a16:creationId xmlns:a16="http://schemas.microsoft.com/office/drawing/2014/main" id="{A41FF701-4EFD-4B4E-8CF9-D2FE21973499}"/>
              </a:ext>
            </a:extLst>
          </p:cNvPr>
          <p:cNvSpPr>
            <a:spLocks noGrp="1"/>
          </p:cNvSpPr>
          <p:nvPr>
            <p:ph idx="1"/>
          </p:nvPr>
        </p:nvSpPr>
        <p:spPr>
          <a:xfrm>
            <a:off x="581193" y="2624729"/>
            <a:ext cx="11029615" cy="3634486"/>
          </a:xfrm>
        </p:spPr>
        <p:txBody>
          <a:bodyPr>
            <a:normAutofit/>
          </a:bodyPr>
          <a:lstStyle/>
          <a:p>
            <a:r>
              <a:rPr lang="en-PH" b="1" dirty="0"/>
              <a:t>Transcend the ego</a:t>
            </a:r>
          </a:p>
          <a:p>
            <a:pPr lvl="1">
              <a:buFontTx/>
              <a:buChar char="-"/>
            </a:pPr>
            <a:r>
              <a:rPr lang="en-PH" dirty="0"/>
              <a:t>Our ego wants us to be right, and it perceives failure as a threat. </a:t>
            </a:r>
          </a:p>
          <a:p>
            <a:pPr lvl="1">
              <a:buFontTx/>
              <a:buChar char="-"/>
            </a:pPr>
            <a:r>
              <a:rPr lang="en-PH" dirty="0"/>
              <a:t>Leadership expert Jim Collins found in his study on what makes companies sustainably great that in two thirds of the comparison cases, it was </a:t>
            </a:r>
            <a:r>
              <a:rPr lang="en-PH" i="1" dirty="0">
                <a:solidFill>
                  <a:schemeClr val="tx1"/>
                </a:solidFill>
              </a:rPr>
              <a:t>“the presence of a gargantuan ego that contributed to the demise or continued mediocrity of the company.” </a:t>
            </a:r>
          </a:p>
          <a:p>
            <a:pPr lvl="1">
              <a:buFontTx/>
              <a:buChar char="-"/>
            </a:pPr>
            <a:r>
              <a:rPr lang="en-PH" dirty="0"/>
              <a:t>Mindfulness </a:t>
            </a:r>
            <a:r>
              <a:rPr lang="en-PH" dirty="0">
                <a:solidFill>
                  <a:srgbClr val="FF0000"/>
                </a:solidFill>
              </a:rPr>
              <a:t>meditation is an antidote to ego</a:t>
            </a:r>
            <a:r>
              <a:rPr lang="en-PH" dirty="0"/>
              <a:t>. It creates what Harvard neuroscience researchers describe as “self-transcendent” experiences, where meditators begin to notice that there is </a:t>
            </a:r>
            <a:r>
              <a:rPr lang="en-PH" dirty="0">
                <a:solidFill>
                  <a:srgbClr val="FF0000"/>
                </a:solidFill>
              </a:rPr>
              <a:t>no stable self </a:t>
            </a:r>
            <a:r>
              <a:rPr lang="en-PH" dirty="0"/>
              <a:t>that is separate from others, but rather they are </a:t>
            </a:r>
            <a:r>
              <a:rPr lang="en-PH" dirty="0">
                <a:solidFill>
                  <a:srgbClr val="FF0000"/>
                </a:solidFill>
              </a:rPr>
              <a:t>part of a whole</a:t>
            </a:r>
            <a:r>
              <a:rPr lang="en-PH" dirty="0"/>
              <a:t>. </a:t>
            </a:r>
          </a:p>
        </p:txBody>
      </p:sp>
      <p:sp>
        <p:nvSpPr>
          <p:cNvPr id="4" name="Subtitle 2">
            <a:extLst>
              <a:ext uri="{FF2B5EF4-FFF2-40B4-BE49-F238E27FC236}">
                <a16:creationId xmlns:a16="http://schemas.microsoft.com/office/drawing/2014/main" id="{8580E028-797A-4380-ACDF-8B60438E4048}"/>
              </a:ext>
            </a:extLst>
          </p:cNvPr>
          <p:cNvSpPr txBox="1">
            <a:spLocks/>
          </p:cNvSpPr>
          <p:nvPr/>
        </p:nvSpPr>
        <p:spPr>
          <a:xfrm>
            <a:off x="581192" y="1890876"/>
            <a:ext cx="10993546" cy="525153"/>
          </a:xfrm>
          <a:prstGeom prst="rect">
            <a:avLst/>
          </a:prstGeom>
        </p:spPr>
        <p:txBody>
          <a:bodyPr vert="horz" lIns="91440" tIns="45720" rIns="91440" bIns="45720" rtlCol="0" anchor="ctr">
            <a:normAutofit fontScale="70000" lnSpcReduction="20000"/>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1600" cap="all" dirty="0">
                <a:solidFill>
                  <a:srgbClr val="1CADE4"/>
                </a:solidFill>
              </a:rPr>
              <a:t>By Matthias </a:t>
            </a:r>
            <a:r>
              <a:rPr lang="en-US" sz="1600" cap="all" dirty="0" err="1">
                <a:solidFill>
                  <a:srgbClr val="1CADE4"/>
                </a:solidFill>
              </a:rPr>
              <a:t>birk</a:t>
            </a:r>
            <a:endParaRPr lang="en-US" sz="1600" cap="all" dirty="0">
              <a:solidFill>
                <a:srgbClr val="1CADE4"/>
              </a:solidFill>
            </a:endParaRPr>
          </a:p>
          <a:p>
            <a:pPr marL="0" indent="0">
              <a:buNone/>
            </a:pPr>
            <a:r>
              <a:rPr lang="en-US" sz="1600" cap="all" dirty="0">
                <a:solidFill>
                  <a:srgbClr val="1CADE4"/>
                </a:solidFill>
              </a:rPr>
              <a:t>Harvard business review</a:t>
            </a:r>
            <a:endParaRPr lang="en-US" dirty="0"/>
          </a:p>
        </p:txBody>
      </p:sp>
    </p:spTree>
    <p:extLst>
      <p:ext uri="{BB962C8B-B14F-4D97-AF65-F5344CB8AC3E}">
        <p14:creationId xmlns:p14="http://schemas.microsoft.com/office/powerpoint/2010/main" val="9743251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normAutofit/>
          </a:bodyPr>
          <a:lstStyle/>
          <a:p>
            <a:r>
              <a:rPr lang="en-PH" b="1" dirty="0"/>
              <a:t>What Meditation Can Do for Your Leadership</a:t>
            </a:r>
            <a:endParaRPr lang="en-US" dirty="0"/>
          </a:p>
        </p:txBody>
      </p:sp>
      <p:sp>
        <p:nvSpPr>
          <p:cNvPr id="7" name="Content Placeholder 6">
            <a:extLst>
              <a:ext uri="{FF2B5EF4-FFF2-40B4-BE49-F238E27FC236}">
                <a16:creationId xmlns:a16="http://schemas.microsoft.com/office/drawing/2014/main" id="{A41FF701-4EFD-4B4E-8CF9-D2FE21973499}"/>
              </a:ext>
            </a:extLst>
          </p:cNvPr>
          <p:cNvSpPr>
            <a:spLocks noGrp="1"/>
          </p:cNvSpPr>
          <p:nvPr>
            <p:ph idx="1"/>
          </p:nvPr>
        </p:nvSpPr>
        <p:spPr>
          <a:xfrm>
            <a:off x="581193" y="2624729"/>
            <a:ext cx="11029615" cy="3634486"/>
          </a:xfrm>
        </p:spPr>
        <p:txBody>
          <a:bodyPr>
            <a:normAutofit/>
          </a:bodyPr>
          <a:lstStyle/>
          <a:p>
            <a:r>
              <a:rPr lang="en-PH" b="1" dirty="0"/>
              <a:t>Seeing things more objectively</a:t>
            </a:r>
          </a:p>
          <a:p>
            <a:pPr lvl="1">
              <a:buFontTx/>
              <a:buChar char="-"/>
            </a:pPr>
            <a:r>
              <a:rPr lang="en-PH" dirty="0"/>
              <a:t>With meditation practice, as our fixation on ego drops away, our tendency to take things personally drops away as well.</a:t>
            </a:r>
          </a:p>
          <a:p>
            <a:pPr lvl="1">
              <a:buFontTx/>
              <a:buChar char="-"/>
            </a:pPr>
            <a:r>
              <a:rPr lang="en-PH" dirty="0"/>
              <a:t>“I will </a:t>
            </a:r>
            <a:r>
              <a:rPr lang="en-PH" dirty="0">
                <a:solidFill>
                  <a:srgbClr val="FF0000"/>
                </a:solidFill>
              </a:rPr>
              <a:t>breathe and contemplate </a:t>
            </a:r>
            <a:r>
              <a:rPr lang="en-PH" dirty="0"/>
              <a:t>for a few minutes and </a:t>
            </a:r>
            <a:r>
              <a:rPr lang="en-PH" dirty="0">
                <a:solidFill>
                  <a:srgbClr val="FF0000"/>
                </a:solidFill>
              </a:rPr>
              <a:t>something that was formerly frustrating becomes almost playful</a:t>
            </a:r>
            <a:r>
              <a:rPr lang="en-PH" dirty="0"/>
              <a:t>. I can pay attention to details and may see things I had not seen before”. - Scott Shute, former VP of Customer Operations at LinkedIn</a:t>
            </a:r>
          </a:p>
          <a:p>
            <a:pPr lvl="1">
              <a:buFontTx/>
              <a:buChar char="-"/>
            </a:pPr>
            <a:r>
              <a:rPr lang="en-PH" dirty="0"/>
              <a:t>“My mind was racing, I felt frustrated and wrongly accused. After meditating I re-read the email. My mind was calm, and I had to smile. I had made the email all about myself and had taken his criticism personally. Afterward I could </a:t>
            </a:r>
            <a:r>
              <a:rPr lang="en-PH" dirty="0">
                <a:solidFill>
                  <a:srgbClr val="FF0000"/>
                </a:solidFill>
              </a:rPr>
              <a:t>see it as what it was </a:t>
            </a:r>
            <a:r>
              <a:rPr lang="en-PH" dirty="0"/>
              <a:t>— just several specific </a:t>
            </a:r>
            <a:r>
              <a:rPr lang="en-PH" dirty="0">
                <a:solidFill>
                  <a:srgbClr val="FF0000"/>
                </a:solidFill>
              </a:rPr>
              <a:t>things that needed to get done</a:t>
            </a:r>
            <a:r>
              <a:rPr lang="en-PH" dirty="0"/>
              <a:t>.” – Jeff, President of large retailer</a:t>
            </a:r>
          </a:p>
          <a:p>
            <a:pPr marL="0" indent="0">
              <a:buNone/>
            </a:pPr>
            <a:endParaRPr lang="en-PH" dirty="0"/>
          </a:p>
        </p:txBody>
      </p:sp>
      <p:sp>
        <p:nvSpPr>
          <p:cNvPr id="4" name="Subtitle 2">
            <a:extLst>
              <a:ext uri="{FF2B5EF4-FFF2-40B4-BE49-F238E27FC236}">
                <a16:creationId xmlns:a16="http://schemas.microsoft.com/office/drawing/2014/main" id="{8580E028-797A-4380-ACDF-8B60438E4048}"/>
              </a:ext>
            </a:extLst>
          </p:cNvPr>
          <p:cNvSpPr txBox="1">
            <a:spLocks/>
          </p:cNvSpPr>
          <p:nvPr/>
        </p:nvSpPr>
        <p:spPr>
          <a:xfrm>
            <a:off x="581192" y="1890876"/>
            <a:ext cx="10993546" cy="525153"/>
          </a:xfrm>
          <a:prstGeom prst="rect">
            <a:avLst/>
          </a:prstGeom>
        </p:spPr>
        <p:txBody>
          <a:bodyPr vert="horz" lIns="91440" tIns="45720" rIns="91440" bIns="45720" rtlCol="0" anchor="ctr">
            <a:normAutofit fontScale="70000" lnSpcReduction="20000"/>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1600" cap="all" dirty="0">
                <a:solidFill>
                  <a:srgbClr val="1CADE4"/>
                </a:solidFill>
              </a:rPr>
              <a:t>By Matthias </a:t>
            </a:r>
            <a:r>
              <a:rPr lang="en-US" sz="1600" cap="all" dirty="0" err="1">
                <a:solidFill>
                  <a:srgbClr val="1CADE4"/>
                </a:solidFill>
              </a:rPr>
              <a:t>birk</a:t>
            </a:r>
            <a:endParaRPr lang="en-US" sz="1600" cap="all" dirty="0">
              <a:solidFill>
                <a:srgbClr val="1CADE4"/>
              </a:solidFill>
            </a:endParaRPr>
          </a:p>
          <a:p>
            <a:pPr marL="0" indent="0">
              <a:buNone/>
            </a:pPr>
            <a:r>
              <a:rPr lang="en-US" sz="1600" cap="all" dirty="0">
                <a:solidFill>
                  <a:srgbClr val="1CADE4"/>
                </a:solidFill>
              </a:rPr>
              <a:t>Harvard business review</a:t>
            </a:r>
            <a:endParaRPr lang="en-US" dirty="0"/>
          </a:p>
        </p:txBody>
      </p:sp>
    </p:spTree>
    <p:extLst>
      <p:ext uri="{BB962C8B-B14F-4D97-AF65-F5344CB8AC3E}">
        <p14:creationId xmlns:p14="http://schemas.microsoft.com/office/powerpoint/2010/main" val="359930052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OUR.pptx" id="{C8B94E25-33BD-45D5-BF09-DFDE6F66F827}" vid="{3906A810-667D-48F7-952C-A904CEA9ED63}"/>
    </a:ext>
  </a:extLst>
</a:theme>
</file>

<file path=docProps/app.xml><?xml version="1.0" encoding="utf-8"?>
<Properties xmlns="http://schemas.openxmlformats.org/officeDocument/2006/extended-properties" xmlns:vt="http://schemas.openxmlformats.org/officeDocument/2006/docPropsVTypes">
  <Template>{5A672D72-BEEB-45CF-B890-D8625075282C}tf33552983</Template>
  <TotalTime>0</TotalTime>
  <Words>1284</Words>
  <Application>Microsoft Office PowerPoint</Application>
  <PresentationFormat>Widescreen</PresentationFormat>
  <Paragraphs>92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Franklin Gothic Book</vt:lpstr>
      <vt:lpstr>Franklin Gothic Demi</vt:lpstr>
      <vt:lpstr>Wingdings 2</vt:lpstr>
      <vt:lpstr>DividendVTI</vt:lpstr>
      <vt:lpstr>MEDITATION AND LEADERSHIP</vt:lpstr>
      <vt:lpstr>TENDENCIES OF THE MIND</vt:lpstr>
      <vt:lpstr>Tendencies of the mind</vt:lpstr>
      <vt:lpstr>Toxic leadership</vt:lpstr>
      <vt:lpstr>WHAT IS MEDITATION?</vt:lpstr>
      <vt:lpstr>How Meditation Benefits CEOs</vt:lpstr>
      <vt:lpstr>How Meditation Benefits CEOs</vt:lpstr>
      <vt:lpstr>What Meditation Can Do for Your Leadership</vt:lpstr>
      <vt:lpstr>What Meditation Can Do for Your Leadership</vt:lpstr>
      <vt:lpstr>What Meditation Can Do for Your Leadership</vt:lpstr>
      <vt:lpstr>What Meditation Can Do for Your Leadership</vt:lpstr>
      <vt:lpstr>Meditation apps or techniques</vt:lpstr>
      <vt:lpstr>How to meditate</vt:lpstr>
      <vt:lpstr>Meditation quotes</vt:lpstr>
      <vt:lpstr>Thank you, genius makers!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2020-02-06T11:00:03Z</dcterms:created>
  <dcterms:modified xsi:type="dcterms:W3CDTF">2020-02-06T18:25:49Z</dcterms:modified>
</cp:coreProperties>
</file>